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14" r:id="rId2"/>
    <p:sldId id="374" r:id="rId3"/>
    <p:sldId id="372" r:id="rId4"/>
    <p:sldId id="371" r:id="rId5"/>
    <p:sldId id="375" r:id="rId6"/>
    <p:sldId id="385" r:id="rId7"/>
    <p:sldId id="384" r:id="rId8"/>
    <p:sldId id="370" r:id="rId9"/>
    <p:sldId id="379" r:id="rId10"/>
    <p:sldId id="383" r:id="rId11"/>
    <p:sldId id="373" r:id="rId12"/>
    <p:sldId id="369" r:id="rId13"/>
    <p:sldId id="352" r:id="rId14"/>
    <p:sldId id="354" r:id="rId15"/>
    <p:sldId id="351" r:id="rId16"/>
    <p:sldId id="381" r:id="rId17"/>
    <p:sldId id="382" r:id="rId18"/>
    <p:sldId id="366" r:id="rId1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7780634-BA6A-D749-8443-0B3C2A2F8D90}">
          <p14:sldIdLst>
            <p14:sldId id="314"/>
            <p14:sldId id="374"/>
            <p14:sldId id="372"/>
            <p14:sldId id="371"/>
            <p14:sldId id="375"/>
            <p14:sldId id="385"/>
            <p14:sldId id="384"/>
            <p14:sldId id="370"/>
            <p14:sldId id="379"/>
            <p14:sldId id="383"/>
            <p14:sldId id="373"/>
            <p14:sldId id="369"/>
            <p14:sldId id="352"/>
            <p14:sldId id="354"/>
            <p14:sldId id="351"/>
            <p14:sldId id="381"/>
            <p14:sldId id="382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3820">
          <p15:clr>
            <a:srgbClr val="A4A3A4"/>
          </p15:clr>
        </p15:guide>
        <p15:guide id="3" orient="horz" pos="2222">
          <p15:clr>
            <a:srgbClr val="A4A3A4"/>
          </p15:clr>
        </p15:guide>
        <p15:guide id="4" pos="9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CE7"/>
    <a:srgbClr val="5AC4A3"/>
    <a:srgbClr val="4BA283"/>
    <a:srgbClr val="B2B2B2"/>
    <a:srgbClr val="00CC99"/>
    <a:srgbClr val="66FF99"/>
    <a:srgbClr val="00FF99"/>
    <a:srgbClr val="25FF90"/>
    <a:srgbClr val="66FFFF"/>
    <a:srgbClr val="227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91" autoAdjust="0"/>
    <p:restoredTop sz="94434" autoAdjust="0"/>
  </p:normalViewPr>
  <p:slideViewPr>
    <p:cSldViewPr snapToGrid="0" snapToObjects="1">
      <p:cViewPr varScale="1">
        <p:scale>
          <a:sx n="72" d="100"/>
          <a:sy n="72" d="100"/>
        </p:scale>
        <p:origin x="996" y="54"/>
      </p:cViewPr>
      <p:guideLst>
        <p:guide orient="horz" pos="2170"/>
        <p:guide pos="3820"/>
        <p:guide orient="horz" pos="2222"/>
        <p:guide pos="9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CA46-9481-A542-928F-D7DC2338F42B}" type="datetimeFigureOut">
              <a:rPr lang="es-ES" smtClean="0"/>
              <a:t>28/10/2020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D50CD-80EA-8F40-843C-7D4A39429B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04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D50CD-80EA-8F40-843C-7D4A39429B9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41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D50CD-80EA-8F40-843C-7D4A39429B9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62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B67-206B-8440-A07A-61EB6D832C65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FB2-9A86-4643-A380-A754F44AD47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401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B67-206B-8440-A07A-61EB6D832C65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FB2-9A86-4643-A380-A754F44AD47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739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B67-206B-8440-A07A-61EB6D832C65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FB2-9A86-4643-A380-A754F44AD47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392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B67-206B-8440-A07A-61EB6D832C65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FB2-9A86-4643-A380-A754F44AD47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40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B67-206B-8440-A07A-61EB6D832C65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FB2-9A86-4643-A380-A754F44AD47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805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B67-206B-8440-A07A-61EB6D832C65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FB2-9A86-4643-A380-A754F44AD47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052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B67-206B-8440-A07A-61EB6D832C65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FB2-9A86-4643-A380-A754F44AD47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091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B67-206B-8440-A07A-61EB6D832C65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FB2-9A86-4643-A380-A754F44AD47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905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B67-206B-8440-A07A-61EB6D832C65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FB2-9A86-4643-A380-A754F44AD47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028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B67-206B-8440-A07A-61EB6D832C65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FB2-9A86-4643-A380-A754F44AD47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B67-206B-8440-A07A-61EB6D832C65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FB2-9A86-4643-A380-A754F44AD47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63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4EB67-206B-8440-A07A-61EB6D832C65}" type="datetimeFigureOut">
              <a:rPr lang="es-ES_tradnl" smtClean="0"/>
              <a:t>28/10/2020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F6FB2-9A86-4643-A380-A754F44AD47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836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/>
          <p:cNvCxnSpPr/>
          <p:nvPr/>
        </p:nvCxnSpPr>
        <p:spPr>
          <a:xfrm>
            <a:off x="0" y="-32283"/>
            <a:ext cx="12192000" cy="6890284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Agrupar 16"/>
          <p:cNvGrpSpPr/>
          <p:nvPr/>
        </p:nvGrpSpPr>
        <p:grpSpPr>
          <a:xfrm>
            <a:off x="4285721" y="1885954"/>
            <a:ext cx="3546325" cy="3546325"/>
            <a:chOff x="4326047" y="1960402"/>
            <a:chExt cx="3546325" cy="3546325"/>
          </a:xfrm>
        </p:grpSpPr>
        <p:sp>
          <p:nvSpPr>
            <p:cNvPr id="16" name="Rectángulo 15"/>
            <p:cNvSpPr/>
            <p:nvPr/>
          </p:nvSpPr>
          <p:spPr>
            <a:xfrm rot="2650575">
              <a:off x="4326047" y="1960402"/>
              <a:ext cx="3546325" cy="3546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6" descr="Descripción: C:\Users\Alfredo\Desktop\BIOMEDICAENLINEA-ME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354" y="3322603"/>
              <a:ext cx="3016830" cy="747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992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1"/>
          <p:cNvSpPr txBox="1"/>
          <p:nvPr/>
        </p:nvSpPr>
        <p:spPr>
          <a:xfrm>
            <a:off x="170717" y="150403"/>
            <a:ext cx="3488134" cy="49244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cy-GB" sz="3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Propuesta de Valor</a:t>
            </a:r>
            <a:endParaRPr lang="en-US" sz="3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474138" y="6284841"/>
            <a:ext cx="9524311" cy="0"/>
          </a:xfrm>
          <a:prstGeom prst="line">
            <a:avLst/>
          </a:prstGeom>
          <a:ln>
            <a:solidFill>
              <a:srgbClr val="2275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4451227" y="6235420"/>
            <a:ext cx="286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4BA283"/>
                </a:solidFill>
              </a:rPr>
              <a:t>www.biomedicaenlinea.com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169696" y="2811315"/>
            <a:ext cx="19717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dirty="0"/>
              <a:t>Ofrecemos en el mercado clínico-hospitalario experiencias respaldadas por el profesionalismo de nuestro personal manteniendo en los productos una constante innovación tecnología con marcas reconocidas y proveedores calificados.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117438" y="2828836"/>
            <a:ext cx="188143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dirty="0"/>
              <a:t>Proporcionamos una integración de servicios en base a las necesidades reales de nuestros clientes ofreciendo una atención oportuna, brindando soluciones que le permitan realizar inversiones seguras y confiables.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7014565" y="2816709"/>
            <a:ext cx="1884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dirty="0"/>
              <a:t>Nos ocupamos de establecer alianzas estratégicas con nuestros clientes fortaleciendo el  servicio post-venta que incluye seguimiento, garantías, asesoría y la capacitación del personal que utiliza nuestros productos y servicios.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9982630" y="3044415"/>
            <a:ext cx="1731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200" dirty="0"/>
              <a:t>Facilitamos diferentes esquemas de condiciones y oportunidades en  la adquisición de nuestras soluciones.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534719" y="350426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1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3435199" y="33950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2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6328031" y="350426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3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9234330" y="350426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481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3810051" y="2300860"/>
            <a:ext cx="2408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/>
              <a:t>Gestión y administración efectiva del equipo médico</a:t>
            </a:r>
            <a:endParaRPr lang="es-ES" dirty="0"/>
          </a:p>
        </p:txBody>
      </p:sp>
      <p:sp>
        <p:nvSpPr>
          <p:cNvPr id="41" name="Rectángulo 40"/>
          <p:cNvSpPr/>
          <p:nvPr/>
        </p:nvSpPr>
        <p:spPr>
          <a:xfrm>
            <a:off x="3810051" y="3518745"/>
            <a:ext cx="2108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/>
              <a:t>Capacitación a Usuarios Finales</a:t>
            </a:r>
            <a:endParaRPr lang="es-ES" dirty="0"/>
          </a:p>
        </p:txBody>
      </p:sp>
      <p:sp>
        <p:nvSpPr>
          <p:cNvPr id="48" name="Rectángulo 47"/>
          <p:cNvSpPr/>
          <p:nvPr/>
        </p:nvSpPr>
        <p:spPr>
          <a:xfrm>
            <a:off x="3544406" y="4594676"/>
            <a:ext cx="2695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/>
              <a:t>Estandarización de Procesos y Certificación Hospitalaria</a:t>
            </a:r>
            <a:endParaRPr lang="es-ES" dirty="0"/>
          </a:p>
        </p:txBody>
      </p:sp>
      <p:sp>
        <p:nvSpPr>
          <p:cNvPr id="52" name="Rectángulo 51"/>
          <p:cNvSpPr/>
          <p:nvPr/>
        </p:nvSpPr>
        <p:spPr>
          <a:xfrm>
            <a:off x="3839654" y="5716698"/>
            <a:ext cx="2104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/>
              <a:t>60-80% Servicio y Mantenimiento </a:t>
            </a:r>
            <a:r>
              <a:rPr lang="es-MX" i="1" dirty="0"/>
              <a:t>In House</a:t>
            </a:r>
            <a:endParaRPr lang="es-ES" dirty="0"/>
          </a:p>
        </p:txBody>
      </p:sp>
      <p:sp>
        <p:nvSpPr>
          <p:cNvPr id="53" name="Rectángulo 52"/>
          <p:cNvSpPr/>
          <p:nvPr/>
        </p:nvSpPr>
        <p:spPr>
          <a:xfrm>
            <a:off x="3402298" y="1054256"/>
            <a:ext cx="1809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/>
              <a:t>Análisis y Mitigación de Riesgos</a:t>
            </a:r>
            <a:endParaRPr lang="es-ES" dirty="0"/>
          </a:p>
        </p:txBody>
      </p:sp>
      <p:sp>
        <p:nvSpPr>
          <p:cNvPr id="54" name="Rectángulo 53"/>
          <p:cNvSpPr/>
          <p:nvPr/>
        </p:nvSpPr>
        <p:spPr>
          <a:xfrm>
            <a:off x="4774985" y="939471"/>
            <a:ext cx="2360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/>
              <a:t>Producción de indicadores para la toma efectiva de decisiones</a:t>
            </a:r>
            <a:endParaRPr lang="es-ES" dirty="0"/>
          </a:p>
        </p:txBody>
      </p:sp>
      <p:sp>
        <p:nvSpPr>
          <p:cNvPr id="72" name="Rectángulo 71"/>
          <p:cNvSpPr/>
          <p:nvPr/>
        </p:nvSpPr>
        <p:spPr>
          <a:xfrm>
            <a:off x="4662883" y="6469388"/>
            <a:ext cx="286640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www.biomedicaenlinea.com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3266557" y="145862"/>
            <a:ext cx="454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Modelo de subrogación de Ingeniería biomédica</a:t>
            </a:r>
          </a:p>
        </p:txBody>
      </p:sp>
    </p:spTree>
    <p:extLst>
      <p:ext uri="{BB962C8B-B14F-4D97-AF65-F5344CB8AC3E}">
        <p14:creationId xmlns:p14="http://schemas.microsoft.com/office/powerpoint/2010/main" val="201971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adroTexto 90"/>
          <p:cNvSpPr txBox="1"/>
          <p:nvPr/>
        </p:nvSpPr>
        <p:spPr>
          <a:xfrm>
            <a:off x="253183" y="1467641"/>
            <a:ext cx="5503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Es un software para gestión de equipo medico con el cual se obtiene un ahorro de tiempo y dinero mediante la monitorización efectiva del equipo medico.</a:t>
            </a:r>
          </a:p>
          <a:p>
            <a:pPr algn="ctr"/>
            <a:endParaRPr lang="es-MX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1" name="Rectangle 11"/>
          <p:cNvSpPr/>
          <p:nvPr/>
        </p:nvSpPr>
        <p:spPr>
          <a:xfrm>
            <a:off x="457828" y="2781819"/>
            <a:ext cx="5448300" cy="1176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763" algn="ctr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20000"/>
            </a:pPr>
            <a:r>
              <a:rPr lang="es-MX" sz="1600" dirty="0">
                <a:solidFill>
                  <a:schemeClr val="tx1"/>
                </a:solidFill>
                <a:latin typeface="Gotham Light" charset="0"/>
                <a:ea typeface="Microsoft JhengHei UI Light" charset="0"/>
                <a:cs typeface="Microsoft JhengHei UI Light" charset="0"/>
              </a:rPr>
              <a:t>¡Ahorre tiempo y dinero mediante la monitorización efectiva y en tiempo real de los indicadores clave relacionados a equipo médico!</a:t>
            </a:r>
          </a:p>
        </p:txBody>
      </p:sp>
      <p:sp>
        <p:nvSpPr>
          <p:cNvPr id="102" name="Rectángulo redondeado 101"/>
          <p:cNvSpPr/>
          <p:nvPr/>
        </p:nvSpPr>
        <p:spPr>
          <a:xfrm>
            <a:off x="-222463" y="157009"/>
            <a:ext cx="2474343" cy="945560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7" y="276491"/>
            <a:ext cx="1524824" cy="6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CuadroTexto 103"/>
          <p:cNvSpPr txBox="1"/>
          <p:nvPr/>
        </p:nvSpPr>
        <p:spPr>
          <a:xfrm>
            <a:off x="3366336" y="353104"/>
            <a:ext cx="181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accent5">
                    <a:lumMod val="50000"/>
                  </a:schemeClr>
                </a:solidFill>
              </a:rPr>
              <a:t>¿Qué es ?</a:t>
            </a:r>
          </a:p>
        </p:txBody>
      </p:sp>
      <p:grpSp>
        <p:nvGrpSpPr>
          <p:cNvPr id="109" name="Grupo 108"/>
          <p:cNvGrpSpPr/>
          <p:nvPr/>
        </p:nvGrpSpPr>
        <p:grpSpPr>
          <a:xfrm>
            <a:off x="0" y="4476289"/>
            <a:ext cx="12192000" cy="2197900"/>
            <a:chOff x="0" y="4476289"/>
            <a:chExt cx="12192000" cy="2197900"/>
          </a:xfrm>
        </p:grpSpPr>
        <p:grpSp>
          <p:nvGrpSpPr>
            <p:cNvPr id="82" name="Group 42"/>
            <p:cNvGrpSpPr/>
            <p:nvPr/>
          </p:nvGrpSpPr>
          <p:grpSpPr>
            <a:xfrm>
              <a:off x="1447977" y="5034489"/>
              <a:ext cx="2747959" cy="1555826"/>
              <a:chOff x="2127264" y="5234241"/>
              <a:chExt cx="1851317" cy="1555826"/>
            </a:xfrm>
          </p:grpSpPr>
          <p:sp>
            <p:nvSpPr>
              <p:cNvPr id="83" name="Text Placeholder 2"/>
              <p:cNvSpPr txBox="1">
                <a:spLocks/>
              </p:cNvSpPr>
              <p:nvPr/>
            </p:nvSpPr>
            <p:spPr>
              <a:xfrm>
                <a:off x="2127264" y="5500419"/>
                <a:ext cx="1851317" cy="128964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1">
                  <a:lnSpc>
                    <a:spcPts val="1700"/>
                  </a:lnSpc>
                  <a:spcBef>
                    <a:spcPts val="0"/>
                  </a:spcBef>
                </a:pPr>
                <a:r>
                  <a:rPr lang="es-ES" dirty="0"/>
                  <a:t>Es uno de los tres módulos que sirve para computadoras de escritorio y laptops en donde el personal del departamento de ingeniería biomédica podrá consultar, editar y cargar información sobre sus equipos médicos y sus respectivos historiales</a:t>
                </a: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" name="TextBox 41"/>
              <p:cNvSpPr txBox="1"/>
              <p:nvPr/>
            </p:nvSpPr>
            <p:spPr>
              <a:xfrm>
                <a:off x="2158167" y="5234241"/>
                <a:ext cx="8564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cy-GB" dirty="0">
                    <a:latin typeface="Segoe UI Semibold" panose="020B0702040204020203" pitchFamily="34" charset="0"/>
                    <a:ea typeface="Segoe UI Black" panose="020B0A02040204020203" pitchFamily="34" charset="0"/>
                    <a:cs typeface="Segoe UI Semibold" panose="020B0702040204020203" pitchFamily="34" charset="0"/>
                  </a:rPr>
                  <a:t>TINC CMMS</a:t>
                </a:r>
                <a:endParaRPr lang="en-US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85" name="Group 42"/>
            <p:cNvGrpSpPr/>
            <p:nvPr/>
          </p:nvGrpSpPr>
          <p:grpSpPr>
            <a:xfrm>
              <a:off x="5595131" y="5003346"/>
              <a:ext cx="2799320" cy="1670843"/>
              <a:chOff x="2158167" y="5234241"/>
              <a:chExt cx="1851317" cy="1670843"/>
            </a:xfrm>
          </p:grpSpPr>
          <p:sp>
            <p:nvSpPr>
              <p:cNvPr id="86" name="Text Placeholder 2"/>
              <p:cNvSpPr txBox="1">
                <a:spLocks/>
              </p:cNvSpPr>
              <p:nvPr/>
            </p:nvSpPr>
            <p:spPr>
              <a:xfrm>
                <a:off x="2158167" y="5597034"/>
                <a:ext cx="1851317" cy="130805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000" indent="-2340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1">
                  <a:lnSpc>
                    <a:spcPts val="1700"/>
                  </a:lnSpc>
                  <a:spcBef>
                    <a:spcPts val="0"/>
                  </a:spcBef>
                </a:pPr>
                <a:r>
                  <a:rPr lang="es-MX" dirty="0"/>
                  <a:t>Es una aplicación para dispositivos móviles, la cual desarrolla el papel de plataforma para la  alimentación de datos específicos relacionados con la operación del DIB, principalmente relacionado en atención de eventualidades y mantenimiento de cualquier tipo</a:t>
                </a: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7" name="TextBox 41"/>
              <p:cNvSpPr txBox="1"/>
              <p:nvPr/>
            </p:nvSpPr>
            <p:spPr>
              <a:xfrm>
                <a:off x="2158167" y="5234241"/>
                <a:ext cx="928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cy-GB" dirty="0">
                    <a:latin typeface="Segoe UI Semibold" panose="020B0702040204020203" pitchFamily="34" charset="0"/>
                    <a:ea typeface="Segoe UI Black" panose="020B0A02040204020203" pitchFamily="34" charset="0"/>
                    <a:cs typeface="Segoe UI Semibold" panose="020B0702040204020203" pitchFamily="34" charset="0"/>
                  </a:rPr>
                  <a:t>TINC MOBILE</a:t>
                </a:r>
                <a:endParaRPr lang="en-US" dirty="0"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cxnSp>
          <p:nvCxnSpPr>
            <p:cNvPr id="108" name="Conector recto 107"/>
            <p:cNvCxnSpPr/>
            <p:nvPr/>
          </p:nvCxnSpPr>
          <p:spPr>
            <a:xfrm>
              <a:off x="0" y="4476289"/>
              <a:ext cx="12192000" cy="0"/>
            </a:xfrm>
            <a:prstGeom prst="line">
              <a:avLst/>
            </a:prstGeom>
            <a:ln w="28575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7505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4 Grupo"/>
          <p:cNvGrpSpPr>
            <a:grpSpLocks/>
          </p:cNvGrpSpPr>
          <p:nvPr/>
        </p:nvGrpSpPr>
        <p:grpSpPr bwMode="auto">
          <a:xfrm>
            <a:off x="329392" y="1708855"/>
            <a:ext cx="9740701" cy="4417446"/>
            <a:chOff x="-391075" y="1988206"/>
            <a:chExt cx="12096644" cy="4808933"/>
          </a:xfrm>
        </p:grpSpPr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349" y="1988206"/>
              <a:ext cx="1412875" cy="95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7027" y="2263931"/>
              <a:ext cx="981075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085" y="2050117"/>
              <a:ext cx="21145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208" y="2159896"/>
              <a:ext cx="12954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2073" y="3853185"/>
              <a:ext cx="18383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497" y="3236696"/>
              <a:ext cx="1990725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1075" y="5324733"/>
              <a:ext cx="1309687" cy="140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526" y="5527933"/>
              <a:ext cx="79057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560" y="3996284"/>
              <a:ext cx="2362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143" y="5469068"/>
              <a:ext cx="102552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050" y="5499358"/>
              <a:ext cx="16954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094" y="5363626"/>
              <a:ext cx="1387475" cy="143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06" y="1478247"/>
            <a:ext cx="1307644" cy="104611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95" y="692982"/>
            <a:ext cx="1914890" cy="76714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44" y="562698"/>
            <a:ext cx="2153889" cy="124764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150" y="3412262"/>
            <a:ext cx="2209529" cy="67169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048" y="4600407"/>
            <a:ext cx="956243" cy="122595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561" y="1996727"/>
            <a:ext cx="2604417" cy="580413"/>
          </a:xfrm>
          <a:prstGeom prst="rect">
            <a:avLst/>
          </a:prstGeom>
        </p:spPr>
      </p:pic>
      <p:pic>
        <p:nvPicPr>
          <p:cNvPr id="1026" name="Picture 2" descr="Resultado de imagen para clinica del mar mazatlan log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29" y="4826235"/>
            <a:ext cx="23812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61"/>
          <p:cNvSpPr txBox="1"/>
          <p:nvPr/>
        </p:nvSpPr>
        <p:spPr>
          <a:xfrm>
            <a:off x="112378" y="-1768"/>
            <a:ext cx="3617561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cy-GB" sz="28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Algunos de nuestros Clientes</a:t>
            </a:r>
            <a:endParaRPr lang="en-US" sz="2800" b="1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519479" y="28075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cxnSp>
        <p:nvCxnSpPr>
          <p:cNvPr id="33" name="Conector recto 32"/>
          <p:cNvCxnSpPr/>
          <p:nvPr/>
        </p:nvCxnSpPr>
        <p:spPr>
          <a:xfrm>
            <a:off x="1340459" y="6435249"/>
            <a:ext cx="9524311" cy="0"/>
          </a:xfrm>
          <a:prstGeom prst="line">
            <a:avLst/>
          </a:prstGeom>
          <a:ln>
            <a:solidFill>
              <a:srgbClr val="4BA28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4451227" y="6452676"/>
            <a:ext cx="286640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4BA283"/>
                </a:solidFill>
              </a:rPr>
              <a:t>www.biomedicaenlinea.com</a:t>
            </a:r>
          </a:p>
        </p:txBody>
      </p:sp>
      <p:pic>
        <p:nvPicPr>
          <p:cNvPr id="4" name="Picture 2" descr="Hospital San Agustín">
            <a:extLst>
              <a:ext uri="{FF2B5EF4-FFF2-40B4-BE49-F238E27FC236}">
                <a16:creationId xmlns:a16="http://schemas.microsoft.com/office/drawing/2014/main" id="{2D7A2631-2BF4-416C-A82A-9F7BC749A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120" y="954516"/>
            <a:ext cx="20193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3CF986-6D72-4759-BAA6-3888F6D31A3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53440" y="3670256"/>
            <a:ext cx="2885185" cy="8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9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 bwMode="auto">
          <a:xfrm>
            <a:off x="4144519" y="1050925"/>
            <a:ext cx="3827689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s-MX" sz="2400" b="1" dirty="0">
                <a:solidFill>
                  <a:srgbClr val="487D88"/>
                </a:solidFill>
                <a:latin typeface="Gotham Bold" charset="0"/>
                <a:ea typeface="Microsoft JhengHei UI Light" charset="0"/>
                <a:cs typeface="Microsoft JhengHei UI Light" charset="0"/>
              </a:rPr>
              <a:t>Equipamiento Médico</a:t>
            </a: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009" y="5161737"/>
            <a:ext cx="3047273" cy="6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59" y="2186782"/>
            <a:ext cx="30321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http://i.firefighting-images.com/products/200/draeger-drying-cabinets-mts-6-ppe-accessories.jpg-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84" y="1444625"/>
            <a:ext cx="2486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67" y="1814404"/>
            <a:ext cx="2640375" cy="149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cto 13"/>
          <p:cNvCxnSpPr/>
          <p:nvPr/>
        </p:nvCxnSpPr>
        <p:spPr>
          <a:xfrm>
            <a:off x="1340459" y="6451961"/>
            <a:ext cx="9524311" cy="0"/>
          </a:xfrm>
          <a:prstGeom prst="line">
            <a:avLst/>
          </a:prstGeom>
          <a:ln>
            <a:solidFill>
              <a:srgbClr val="2275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4627607" y="6469388"/>
            <a:ext cx="286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4BA283"/>
                </a:solidFill>
              </a:rPr>
              <a:t>www.biomedicaenlinea.com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663" y="3551817"/>
            <a:ext cx="2395528" cy="150416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225" y="2731294"/>
            <a:ext cx="4312759" cy="207012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0459" y="4589639"/>
            <a:ext cx="4159047" cy="1062636"/>
          </a:xfrm>
          <a:prstGeom prst="rect">
            <a:avLst/>
          </a:prstGeom>
        </p:spPr>
      </p:pic>
      <p:sp>
        <p:nvSpPr>
          <p:cNvPr id="23" name="TextBox 61"/>
          <p:cNvSpPr txBox="1"/>
          <p:nvPr/>
        </p:nvSpPr>
        <p:spPr>
          <a:xfrm>
            <a:off x="175050" y="167115"/>
            <a:ext cx="3307797" cy="49244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3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Representaciones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F7673C-8168-480A-AF26-49E7793FF1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1191" y="3878905"/>
            <a:ext cx="3163942" cy="9813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CF1C7ED-E291-48A8-BAC8-F1BE96128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5641" y="473296"/>
            <a:ext cx="30956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33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3" y="1780015"/>
            <a:ext cx="4581037" cy="82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14" y="3253059"/>
            <a:ext cx="3447466" cy="118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58" y="3076106"/>
            <a:ext cx="4142756" cy="148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cto 14"/>
          <p:cNvCxnSpPr/>
          <p:nvPr/>
        </p:nvCxnSpPr>
        <p:spPr>
          <a:xfrm>
            <a:off x="1340459" y="6451961"/>
            <a:ext cx="9524311" cy="0"/>
          </a:xfrm>
          <a:prstGeom prst="line">
            <a:avLst/>
          </a:prstGeom>
          <a:ln>
            <a:solidFill>
              <a:srgbClr val="2275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4609969" y="6469388"/>
            <a:ext cx="286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4BA283"/>
                </a:solidFill>
              </a:rPr>
              <a:t>www.biomedicaenlinea.com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321" y="5052501"/>
            <a:ext cx="4077228" cy="9948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997" y="1780015"/>
            <a:ext cx="5021735" cy="957992"/>
          </a:xfrm>
          <a:prstGeom prst="rect">
            <a:avLst/>
          </a:prstGeom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75376" y="83557"/>
            <a:ext cx="61018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Gotham Bold" charset="0"/>
              </a:rPr>
              <a:t>Infraestructura Hospitalaria y Acabados Especiales</a:t>
            </a:r>
          </a:p>
        </p:txBody>
      </p:sp>
    </p:spTree>
    <p:extLst>
      <p:ext uri="{BB962C8B-B14F-4D97-AF65-F5344CB8AC3E}">
        <p14:creationId xmlns:p14="http://schemas.microsoft.com/office/powerpoint/2010/main" val="28804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2"/>
          <p:cNvSpPr txBox="1"/>
          <p:nvPr/>
        </p:nvSpPr>
        <p:spPr>
          <a:xfrm>
            <a:off x="3115226" y="514504"/>
            <a:ext cx="6771269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y-GB" sz="40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Esquema de adquisición</a:t>
            </a:r>
            <a:endParaRPr lang="en-US" sz="40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41"/>
          <p:cNvCxnSpPr/>
          <p:nvPr/>
        </p:nvCxnSpPr>
        <p:spPr>
          <a:xfrm>
            <a:off x="3898306" y="2489670"/>
            <a:ext cx="533400" cy="0"/>
          </a:xfrm>
          <a:prstGeom prst="line">
            <a:avLst/>
          </a:prstGeom>
          <a:ln>
            <a:solidFill>
              <a:srgbClr val="FFFFFF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42"/>
          <p:cNvCxnSpPr/>
          <p:nvPr/>
        </p:nvCxnSpPr>
        <p:spPr>
          <a:xfrm>
            <a:off x="3898306" y="4490343"/>
            <a:ext cx="533400" cy="0"/>
          </a:xfrm>
          <a:prstGeom prst="line">
            <a:avLst/>
          </a:prstGeom>
          <a:ln>
            <a:solidFill>
              <a:srgbClr val="FFFFFF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4"/>
          <p:cNvSpPr txBox="1"/>
          <p:nvPr/>
        </p:nvSpPr>
        <p:spPr>
          <a:xfrm>
            <a:off x="6008270" y="1537583"/>
            <a:ext cx="199699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cy-GB" sz="28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</a:t>
            </a:r>
            <a:endParaRPr lang="en-US" sz="28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TextBox 47"/>
          <p:cNvSpPr txBox="1"/>
          <p:nvPr/>
        </p:nvSpPr>
        <p:spPr>
          <a:xfrm>
            <a:off x="6008271" y="4585792"/>
            <a:ext cx="3332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y-GB" sz="28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4</a:t>
            </a:r>
            <a:endParaRPr lang="en-US" sz="28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356339" y="6191708"/>
            <a:ext cx="4372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400" dirty="0">
                <a:latin typeface="Gotham Light" pitchFamily="50" charset="0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* </a:t>
            </a:r>
            <a:r>
              <a:rPr lang="es-ES" sz="1400" i="1" dirty="0">
                <a:latin typeface="Gotham Light" pitchFamily="50" charset="0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Sujeto a Línea de Equipos, tipo de proyecto y Disponibilidad de los mismos.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4624407" y="1275973"/>
            <a:ext cx="3167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altLang="es-MX" sz="1400" dirty="0">
                <a:latin typeface="Gotham Light" pitchFamily="50" charset="0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Precios Especiales en pago 100% Anticipado.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4624406" y="2247388"/>
            <a:ext cx="3042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altLang="es-MX" sz="1400" dirty="0">
                <a:latin typeface="Gotham Light" pitchFamily="50" charset="0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Financiamiento Directo a corto plazo (3-6 meses)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4607698" y="3301529"/>
            <a:ext cx="3167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altLang="es-MX" sz="1400" dirty="0">
                <a:latin typeface="Gotham Light" pitchFamily="50" charset="0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Arrendamiento Financiero de 12 a 48 Meses.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4640918" y="4288354"/>
            <a:ext cx="1106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s-ES" altLang="es-MX" sz="1400" dirty="0">
                <a:latin typeface="Gotham Light" pitchFamily="50" charset="0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Comodatos*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4675189" y="5326788"/>
            <a:ext cx="737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s-ES" altLang="es-MX" sz="1400" dirty="0">
                <a:latin typeface="Gotham Light" pitchFamily="50" charset="0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Renta *</a:t>
            </a:r>
          </a:p>
        </p:txBody>
      </p:sp>
    </p:spTree>
    <p:extLst>
      <p:ext uri="{BB962C8B-B14F-4D97-AF65-F5344CB8AC3E}">
        <p14:creationId xmlns:p14="http://schemas.microsoft.com/office/powerpoint/2010/main" val="802031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71"/>
          <p:cNvGrpSpPr/>
          <p:nvPr/>
        </p:nvGrpSpPr>
        <p:grpSpPr>
          <a:xfrm rot="5400000">
            <a:off x="6238000" y="-21883"/>
            <a:ext cx="4031300" cy="7188472"/>
            <a:chOff x="5823843" y="1525500"/>
            <a:chExt cx="2658323" cy="3914707"/>
          </a:xfrm>
        </p:grpSpPr>
        <p:cxnSp>
          <p:nvCxnSpPr>
            <p:cNvPr id="43" name="Straight Connector 72"/>
            <p:cNvCxnSpPr/>
            <p:nvPr/>
          </p:nvCxnSpPr>
          <p:spPr>
            <a:xfrm>
              <a:off x="5823843" y="5440207"/>
              <a:ext cx="2625262" cy="0"/>
            </a:xfrm>
            <a:prstGeom prst="line">
              <a:avLst/>
            </a:prstGeom>
            <a:ln>
              <a:solidFill>
                <a:srgbClr val="B0F7F4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73"/>
            <p:cNvCxnSpPr/>
            <p:nvPr/>
          </p:nvCxnSpPr>
          <p:spPr>
            <a:xfrm>
              <a:off x="5823843" y="5049025"/>
              <a:ext cx="2625262" cy="0"/>
            </a:xfrm>
            <a:prstGeom prst="line">
              <a:avLst/>
            </a:pr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74"/>
            <p:cNvCxnSpPr/>
            <p:nvPr/>
          </p:nvCxnSpPr>
          <p:spPr>
            <a:xfrm>
              <a:off x="5823843" y="4657844"/>
              <a:ext cx="2625262" cy="0"/>
            </a:xfrm>
            <a:prstGeom prst="line">
              <a:avLst/>
            </a:pr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75"/>
            <p:cNvCxnSpPr/>
            <p:nvPr/>
          </p:nvCxnSpPr>
          <p:spPr>
            <a:xfrm>
              <a:off x="5823843" y="4266663"/>
              <a:ext cx="2625262" cy="0"/>
            </a:xfrm>
            <a:prstGeom prst="line">
              <a:avLst/>
            </a:pr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76"/>
            <p:cNvCxnSpPr/>
            <p:nvPr/>
          </p:nvCxnSpPr>
          <p:spPr>
            <a:xfrm>
              <a:off x="5823843" y="3875482"/>
              <a:ext cx="2625262" cy="0"/>
            </a:xfrm>
            <a:prstGeom prst="line">
              <a:avLst/>
            </a:pr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77"/>
            <p:cNvCxnSpPr/>
            <p:nvPr/>
          </p:nvCxnSpPr>
          <p:spPr>
            <a:xfrm>
              <a:off x="5823843" y="3484301"/>
              <a:ext cx="2625262" cy="0"/>
            </a:xfrm>
            <a:prstGeom prst="line">
              <a:avLst/>
            </a:prstGeom>
            <a:ln>
              <a:solidFill>
                <a:srgbClr val="B0F7F4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78"/>
            <p:cNvCxnSpPr/>
            <p:nvPr/>
          </p:nvCxnSpPr>
          <p:spPr>
            <a:xfrm>
              <a:off x="5823843" y="3093120"/>
              <a:ext cx="2625262" cy="0"/>
            </a:xfrm>
            <a:prstGeom prst="line">
              <a:avLst/>
            </a:pr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9"/>
            <p:cNvCxnSpPr/>
            <p:nvPr/>
          </p:nvCxnSpPr>
          <p:spPr>
            <a:xfrm>
              <a:off x="5823844" y="2529041"/>
              <a:ext cx="2625262" cy="0"/>
            </a:xfrm>
            <a:prstGeom prst="line">
              <a:avLst/>
            </a:pr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80"/>
            <p:cNvCxnSpPr/>
            <p:nvPr/>
          </p:nvCxnSpPr>
          <p:spPr>
            <a:xfrm>
              <a:off x="5823857" y="1525500"/>
              <a:ext cx="2625262" cy="0"/>
            </a:xfrm>
            <a:prstGeom prst="line">
              <a:avLst/>
            </a:prstGeom>
            <a:ln>
              <a:solidFill>
                <a:srgbClr val="FFFFFF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81"/>
            <p:cNvCxnSpPr/>
            <p:nvPr/>
          </p:nvCxnSpPr>
          <p:spPr>
            <a:xfrm>
              <a:off x="5856904" y="1919577"/>
              <a:ext cx="2625262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39"/>
          <p:cNvSpPr txBox="1"/>
          <p:nvPr/>
        </p:nvSpPr>
        <p:spPr>
          <a:xfrm>
            <a:off x="5399992" y="3185861"/>
            <a:ext cx="3127203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cy-GB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+ DE 10 ALIANZAS CON FABRICANTES</a:t>
            </a:r>
            <a:endParaRPr lang="en-US" sz="1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1" name="TextBox 40"/>
          <p:cNvSpPr txBox="1"/>
          <p:nvPr/>
        </p:nvSpPr>
        <p:spPr>
          <a:xfrm>
            <a:off x="5409006" y="3987835"/>
            <a:ext cx="2977097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cy-GB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+  DE 15 HOSPITALES CERTIFICADOS</a:t>
            </a:r>
            <a:endParaRPr lang="en-US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2" name="TextBox 41"/>
          <p:cNvSpPr txBox="1"/>
          <p:nvPr/>
        </p:nvSpPr>
        <p:spPr>
          <a:xfrm>
            <a:off x="5399992" y="4730730"/>
            <a:ext cx="2851614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cy-GB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+  DE 25 SERVICIOS SUBROGADOS</a:t>
            </a:r>
            <a:endParaRPr lang="en-US" sz="1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2" name="TextBox 32"/>
          <p:cNvSpPr txBox="1"/>
          <p:nvPr/>
        </p:nvSpPr>
        <p:spPr>
          <a:xfrm>
            <a:off x="5293318" y="256282"/>
            <a:ext cx="3802964" cy="61555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cy-GB" sz="40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Nuestros Logros</a:t>
            </a:r>
            <a:endParaRPr lang="en-US" sz="40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4" name="TextBox 42"/>
          <p:cNvSpPr txBox="1"/>
          <p:nvPr/>
        </p:nvSpPr>
        <p:spPr>
          <a:xfrm>
            <a:off x="5380590" y="2459078"/>
            <a:ext cx="4715971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cy-GB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35% DE CRECIMIENTO ANUAL EN LOS ULTIMOS 6 AÑOS  </a:t>
            </a:r>
            <a:endParaRPr lang="en-US" sz="1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7" name="Imagen 96" descr="logo b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6" y="296432"/>
            <a:ext cx="1594288" cy="3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3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12A2DE3-A392-40ED-8B54-B5F6D3C3A3BA}"/>
              </a:ext>
            </a:extLst>
          </p:cNvPr>
          <p:cNvSpPr/>
          <p:nvPr/>
        </p:nvSpPr>
        <p:spPr>
          <a:xfrm>
            <a:off x="968993" y="5080840"/>
            <a:ext cx="100076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000" b="1" dirty="0">
                <a:ln/>
                <a:solidFill>
                  <a:schemeClr val="accent3"/>
                </a:solidFill>
              </a:rPr>
              <a:t>www.biomedicaenlinea.com</a:t>
            </a:r>
          </a:p>
          <a:p>
            <a:pPr algn="ctr"/>
            <a:r>
              <a:rPr lang="es-ES" sz="2000" b="1" dirty="0">
                <a:ln/>
                <a:solidFill>
                  <a:schemeClr val="accent3"/>
                </a:solidFill>
              </a:rPr>
              <a:t>contacto@biomedicaenlinea.com</a:t>
            </a:r>
          </a:p>
          <a:p>
            <a:pPr algn="ctr"/>
            <a:r>
              <a:rPr lang="es-ES" sz="2000" b="1" dirty="0">
                <a:ln/>
                <a:solidFill>
                  <a:schemeClr val="accent3"/>
                </a:solidFill>
              </a:rPr>
              <a:t>Tel. +52 (33) 3632 8790</a:t>
            </a:r>
          </a:p>
        </p:txBody>
      </p:sp>
    </p:spTree>
    <p:extLst>
      <p:ext uri="{BB962C8B-B14F-4D97-AF65-F5344CB8AC3E}">
        <p14:creationId xmlns:p14="http://schemas.microsoft.com/office/powerpoint/2010/main" val="82023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579550" y="1363561"/>
            <a:ext cx="491649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buClr>
                <a:srgbClr val="000000"/>
              </a:buClr>
              <a:buSzPct val="120000"/>
            </a:pPr>
            <a:r>
              <a:rPr lang="es-ES" sz="1600" dirty="0">
                <a:latin typeface="Gotham Bold" charset="0"/>
                <a:ea typeface="Microsoft YaHei Light" charset="0"/>
                <a:cs typeface="Microsoft YaHei Light" charset="0"/>
              </a:rPr>
              <a:t>Somos una empresa con gran trayectoria en comercialización y subrogación de servicios de ingeniería biomédica para instituciones hospitalarias con enfoque en soluciones para tecnologías de la salud ,además de contar con personal altamente capacitado.</a:t>
            </a:r>
          </a:p>
          <a:p>
            <a:pPr algn="just">
              <a:spcAft>
                <a:spcPts val="1800"/>
              </a:spcAft>
              <a:buClr>
                <a:srgbClr val="000000"/>
              </a:buClr>
              <a:buSzPct val="120000"/>
            </a:pPr>
            <a:endParaRPr lang="es-ES" sz="1600" dirty="0">
              <a:latin typeface="Gotham Light" charset="0"/>
              <a:ea typeface="Microsoft YaHei Light" charset="0"/>
              <a:cs typeface="Microsoft YaHei Light" charset="0"/>
            </a:endParaRPr>
          </a:p>
        </p:txBody>
      </p:sp>
      <p:sp>
        <p:nvSpPr>
          <p:cNvPr id="31" name="TextBox 155"/>
          <p:cNvSpPr txBox="1"/>
          <p:nvPr/>
        </p:nvSpPr>
        <p:spPr>
          <a:xfrm>
            <a:off x="5134412" y="637088"/>
            <a:ext cx="17515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NOSOTROS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3737415" y="5073061"/>
            <a:ext cx="4551101" cy="1039726"/>
          </a:xfrm>
          <a:prstGeom prst="rect">
            <a:avLst/>
          </a:prstGeom>
          <a:noFill/>
          <a:ln w="285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3878535" y="5189457"/>
            <a:ext cx="4110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buClr>
                <a:srgbClr val="000000"/>
              </a:buClr>
              <a:buSzPct val="120000"/>
            </a:pPr>
            <a:r>
              <a:rPr lang="es-ES" sz="1600" dirty="0">
                <a:latin typeface="Gotham Light" charset="0"/>
                <a:ea typeface="Microsoft YaHei Light" charset="0"/>
                <a:cs typeface="Microsoft YaHei Light" charset="0"/>
              </a:rPr>
              <a:t>“Más que distribuir equipo médico, brindamos consultoría para mejores tomas de decisiones.”</a:t>
            </a:r>
            <a:endParaRPr lang="es-ES" sz="1600" dirty="0">
              <a:latin typeface="Gotham Bold" charset="0"/>
              <a:ea typeface="Microsoft YaHei Light" charset="0"/>
              <a:cs typeface="Microsoft YaHei Light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4140624" y="3157352"/>
            <a:ext cx="4198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Contamos con más de 15 años de experiencia en equipamiento medico 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4364498" y="3926794"/>
            <a:ext cx="4213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Somos representantes de más de 15 marcas en el mercado nacional</a:t>
            </a:r>
          </a:p>
        </p:txBody>
      </p:sp>
      <p:cxnSp>
        <p:nvCxnSpPr>
          <p:cNvPr id="58" name="Conector recto 57"/>
          <p:cNvCxnSpPr/>
          <p:nvPr/>
        </p:nvCxnSpPr>
        <p:spPr>
          <a:xfrm>
            <a:off x="1275641" y="6625288"/>
            <a:ext cx="9524311" cy="0"/>
          </a:xfrm>
          <a:prstGeom prst="line">
            <a:avLst/>
          </a:prstGeom>
          <a:ln>
            <a:solidFill>
              <a:srgbClr val="4BA28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ángulo 58"/>
          <p:cNvSpPr/>
          <p:nvPr/>
        </p:nvSpPr>
        <p:spPr>
          <a:xfrm>
            <a:off x="4682320" y="6592490"/>
            <a:ext cx="1972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rgbClr val="4BA283"/>
                </a:solidFill>
              </a:rPr>
              <a:t>www.biomedicaenlinea.com</a:t>
            </a:r>
          </a:p>
        </p:txBody>
      </p:sp>
    </p:spTree>
    <p:extLst>
      <p:ext uri="{BB962C8B-B14F-4D97-AF65-F5344CB8AC3E}">
        <p14:creationId xmlns:p14="http://schemas.microsoft.com/office/powerpoint/2010/main" val="53127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/>
          <p:cNvCxnSpPr/>
          <p:nvPr/>
        </p:nvCxnSpPr>
        <p:spPr>
          <a:xfrm>
            <a:off x="1275641" y="6424744"/>
            <a:ext cx="952431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4493986" y="6475506"/>
            <a:ext cx="286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www.biomedicaenlinea.com</a:t>
            </a:r>
          </a:p>
        </p:txBody>
      </p:sp>
      <p:grpSp>
        <p:nvGrpSpPr>
          <p:cNvPr id="47" name="Agrupar 46"/>
          <p:cNvGrpSpPr/>
          <p:nvPr/>
        </p:nvGrpSpPr>
        <p:grpSpPr>
          <a:xfrm>
            <a:off x="1122606" y="2010892"/>
            <a:ext cx="4536072" cy="1670582"/>
            <a:chOff x="2994645" y="3355178"/>
            <a:chExt cx="1600098" cy="1126623"/>
          </a:xfrm>
        </p:grpSpPr>
        <p:sp>
          <p:nvSpPr>
            <p:cNvPr id="26" name="Text Placeholder 2"/>
            <p:cNvSpPr txBox="1">
              <a:spLocks/>
            </p:cNvSpPr>
            <p:nvPr/>
          </p:nvSpPr>
          <p:spPr>
            <a:xfrm>
              <a:off x="2995653" y="3355178"/>
              <a:ext cx="1598082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MISIÓN</a:t>
              </a:r>
            </a:p>
          </p:txBody>
        </p:sp>
        <p:sp>
          <p:nvSpPr>
            <p:cNvPr id="27" name="Text Placeholder 2"/>
            <p:cNvSpPr txBox="1">
              <a:spLocks/>
            </p:cNvSpPr>
            <p:nvPr/>
          </p:nvSpPr>
          <p:spPr>
            <a:xfrm>
              <a:off x="2994645" y="3759963"/>
              <a:ext cx="1600098" cy="7218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rtl="1">
                <a:lnSpc>
                  <a:spcPts val="1700"/>
                </a:lnSpc>
                <a:spcBef>
                  <a:spcPts val="0"/>
                </a:spcBef>
              </a:pPr>
              <a:r>
                <a:rPr lang="es-MX" sz="2000" dirty="0">
                  <a:latin typeface="Gotham Bold"/>
                </a:rPr>
                <a:t>Brindar soluciones tecnológicas innovadoras, para contribuir con las instituciones de salud a mejorar  la calidad de vida de las personas.</a:t>
              </a:r>
            </a:p>
            <a:p>
              <a:pPr algn="ctr" rtl="1">
                <a:lnSpc>
                  <a:spcPts val="1700"/>
                </a:lnSpc>
                <a:spcBef>
                  <a:spcPts val="0"/>
                </a:spcBef>
              </a:pPr>
              <a:endParaRPr lang="en-US" sz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5" name="Agrupar 54"/>
          <p:cNvGrpSpPr/>
          <p:nvPr/>
        </p:nvGrpSpPr>
        <p:grpSpPr>
          <a:xfrm>
            <a:off x="6096000" y="2010892"/>
            <a:ext cx="5393634" cy="1410180"/>
            <a:chOff x="7382731" y="3305109"/>
            <a:chExt cx="1660223" cy="1023284"/>
          </a:xfrm>
        </p:grpSpPr>
        <p:sp>
          <p:nvSpPr>
            <p:cNvPr id="39" name="Text Placeholder 2"/>
            <p:cNvSpPr txBox="1">
              <a:spLocks/>
            </p:cNvSpPr>
            <p:nvPr/>
          </p:nvSpPr>
          <p:spPr>
            <a:xfrm>
              <a:off x="7444872" y="3305109"/>
              <a:ext cx="1598082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lnSpc>
                  <a:spcPct val="100000"/>
                </a:lnSpc>
                <a:spcBef>
                  <a:spcPts val="0"/>
                </a:spcBef>
              </a:pPr>
              <a:r>
                <a:rPr lang="en-US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VISIÓN</a:t>
              </a:r>
            </a:p>
          </p:txBody>
        </p:sp>
        <p:sp>
          <p:nvSpPr>
            <p:cNvPr id="40" name="Text Placeholder 2"/>
            <p:cNvSpPr txBox="1">
              <a:spLocks/>
            </p:cNvSpPr>
            <p:nvPr/>
          </p:nvSpPr>
          <p:spPr>
            <a:xfrm>
              <a:off x="7382731" y="3709894"/>
              <a:ext cx="1600098" cy="6184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000" indent="-234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rtl="1">
                <a:lnSpc>
                  <a:spcPts val="1700"/>
                </a:lnSpc>
                <a:spcBef>
                  <a:spcPts val="0"/>
                </a:spcBef>
              </a:pPr>
              <a:r>
                <a:rPr lang="es-MX" sz="2000" dirty="0">
                  <a:latin typeface="Gotham Bold"/>
                </a:rPr>
                <a:t>Ser empresa líder en el mercado nacional de comercialización y asesoría en soluciones de equipamiento electro-médico</a:t>
              </a:r>
              <a:endParaRPr lang="es-ES" sz="2000" dirty="0"/>
            </a:p>
            <a:p>
              <a:pPr algn="ctr" rtl="1">
                <a:lnSpc>
                  <a:spcPts val="1700"/>
                </a:lnSpc>
                <a:spcBef>
                  <a:spcPts val="0"/>
                </a:spcBef>
              </a:pPr>
              <a:endParaRPr lang="en-US" sz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0" name="TextBox 32"/>
          <p:cNvSpPr txBox="1"/>
          <p:nvPr/>
        </p:nvSpPr>
        <p:spPr>
          <a:xfrm>
            <a:off x="3390642" y="623928"/>
            <a:ext cx="4931928" cy="61555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cy-GB" sz="40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Filosofía Institucional</a:t>
            </a:r>
            <a:endParaRPr lang="en-US" sz="4000" b="1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3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115"/>
          <p:cNvCxnSpPr/>
          <p:nvPr/>
        </p:nvCxnSpPr>
        <p:spPr>
          <a:xfrm>
            <a:off x="-182421" y="1491615"/>
            <a:ext cx="12192000" cy="3305"/>
          </a:xfrm>
          <a:prstGeom prst="line">
            <a:avLst/>
          </a:prstGeom>
          <a:ln w="28575">
            <a:solidFill>
              <a:srgbClr val="B0F7F4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Placeholder 2"/>
          <p:cNvSpPr txBox="1">
            <a:spLocks/>
          </p:cNvSpPr>
          <p:nvPr/>
        </p:nvSpPr>
        <p:spPr>
          <a:xfrm>
            <a:off x="767909" y="2529769"/>
            <a:ext cx="1751524" cy="645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Resolvemos los problemas que se presentan a diario con asertividad .</a:t>
            </a:r>
          </a:p>
        </p:txBody>
      </p:sp>
      <p:sp>
        <p:nvSpPr>
          <p:cNvPr id="127" name="TextBox 155"/>
          <p:cNvSpPr txBox="1"/>
          <p:nvPr/>
        </p:nvSpPr>
        <p:spPr>
          <a:xfrm>
            <a:off x="767909" y="2110277"/>
            <a:ext cx="1751524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EMPATÍA</a:t>
            </a:r>
          </a:p>
        </p:txBody>
      </p:sp>
      <p:sp>
        <p:nvSpPr>
          <p:cNvPr id="128" name="Text Placeholder 2"/>
          <p:cNvSpPr txBox="1">
            <a:spLocks/>
          </p:cNvSpPr>
          <p:nvPr/>
        </p:nvSpPr>
        <p:spPr>
          <a:xfrm>
            <a:off x="3832249" y="2533797"/>
            <a:ext cx="1751524" cy="1299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Somos una empresa totalmente comprometida con nuestros clientes, atentiendo todas sus dudas y realizando nuestro trabajo de la mejor manera.</a:t>
            </a:r>
          </a:p>
        </p:txBody>
      </p:sp>
      <p:sp>
        <p:nvSpPr>
          <p:cNvPr id="129" name="TextBox 157"/>
          <p:cNvSpPr txBox="1"/>
          <p:nvPr/>
        </p:nvSpPr>
        <p:spPr>
          <a:xfrm>
            <a:off x="3832249" y="2114305"/>
            <a:ext cx="1751524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y-GB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COMPROMISO</a:t>
            </a:r>
            <a:endParaRPr lang="en-US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0" name="Text Placeholder 2"/>
          <p:cNvSpPr txBox="1">
            <a:spLocks/>
          </p:cNvSpPr>
          <p:nvPr/>
        </p:nvSpPr>
        <p:spPr>
          <a:xfrm>
            <a:off x="6847578" y="2545842"/>
            <a:ext cx="1751524" cy="1299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Nos gusta trabajar de la mano con nuestro clientes, por lo que damos capacitaciones constantes para obtimizar nuestros resultados día a día.</a:t>
            </a:r>
          </a:p>
        </p:txBody>
      </p:sp>
      <p:sp>
        <p:nvSpPr>
          <p:cNvPr id="131" name="TextBox 159"/>
          <p:cNvSpPr txBox="1"/>
          <p:nvPr/>
        </p:nvSpPr>
        <p:spPr>
          <a:xfrm>
            <a:off x="6847578" y="1987851"/>
            <a:ext cx="219811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y-GB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PASIÓN POR LOS RESULTADOS</a:t>
            </a:r>
            <a:endParaRPr lang="en-US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9" name="Conector recto 138"/>
          <p:cNvCxnSpPr/>
          <p:nvPr/>
        </p:nvCxnSpPr>
        <p:spPr>
          <a:xfrm>
            <a:off x="1275641" y="4084342"/>
            <a:ext cx="95243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ángulo 139"/>
          <p:cNvSpPr/>
          <p:nvPr/>
        </p:nvSpPr>
        <p:spPr>
          <a:xfrm>
            <a:off x="4364830" y="4135104"/>
            <a:ext cx="286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www.biomedicaenlinea.com</a:t>
            </a:r>
          </a:p>
        </p:txBody>
      </p:sp>
      <p:sp>
        <p:nvSpPr>
          <p:cNvPr id="157" name="Text Placeholder 2"/>
          <p:cNvSpPr txBox="1">
            <a:spLocks/>
          </p:cNvSpPr>
          <p:nvPr/>
        </p:nvSpPr>
        <p:spPr>
          <a:xfrm>
            <a:off x="9858841" y="2542481"/>
            <a:ext cx="1751524" cy="863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Nos actualizamos constantemente para ofrecer un servicio de calidad.</a:t>
            </a:r>
          </a:p>
        </p:txBody>
      </p:sp>
      <p:sp>
        <p:nvSpPr>
          <p:cNvPr id="158" name="TextBox 159"/>
          <p:cNvSpPr txBox="1"/>
          <p:nvPr/>
        </p:nvSpPr>
        <p:spPr>
          <a:xfrm>
            <a:off x="9858841" y="2122989"/>
            <a:ext cx="1751524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y-GB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INNOVACIÓN</a:t>
            </a:r>
            <a:endParaRPr lang="en-US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0" name="TextBox 155"/>
          <p:cNvSpPr txBox="1"/>
          <p:nvPr/>
        </p:nvSpPr>
        <p:spPr>
          <a:xfrm>
            <a:off x="920401" y="568481"/>
            <a:ext cx="17515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VALORES</a:t>
            </a:r>
          </a:p>
        </p:txBody>
      </p:sp>
    </p:spTree>
    <p:extLst>
      <p:ext uri="{BB962C8B-B14F-4D97-AF65-F5344CB8AC3E}">
        <p14:creationId xmlns:p14="http://schemas.microsoft.com/office/powerpoint/2010/main" val="371671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2879979" y="1261551"/>
            <a:ext cx="4437650" cy="3839972"/>
            <a:chOff x="6188260" y="1545784"/>
            <a:chExt cx="4437650" cy="3839972"/>
          </a:xfrm>
        </p:grpSpPr>
        <p:sp>
          <p:nvSpPr>
            <p:cNvPr id="47" name="CuadroTexto 46"/>
            <p:cNvSpPr txBox="1"/>
            <p:nvPr/>
          </p:nvSpPr>
          <p:spPr>
            <a:xfrm>
              <a:off x="6723860" y="1545784"/>
              <a:ext cx="3795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Servicio de subrogación del departamento de Ing. Biomédica</a:t>
              </a: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6809509" y="2317574"/>
              <a:ext cx="35090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Diseño, remodelación y ampliación de clínicas y hospitales</a:t>
              </a: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6719693" y="3188670"/>
              <a:ext cx="37662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Asesoría en la selección y adquisición de equipo electro médico </a:t>
              </a: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6736401" y="4050403"/>
              <a:ext cx="38895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Servicio y mantenimiento de equipo médico </a:t>
              </a:r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6727476" y="4862536"/>
              <a:ext cx="36905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Productos y proyectos para la construcción de hospitales</a:t>
              </a:r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6188260" y="2442675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" sz="1400" b="1" dirty="0"/>
            </a:p>
          </p:txBody>
        </p:sp>
      </p:grpSp>
      <p:cxnSp>
        <p:nvCxnSpPr>
          <p:cNvPr id="69" name="Conector recto 68"/>
          <p:cNvCxnSpPr/>
          <p:nvPr/>
        </p:nvCxnSpPr>
        <p:spPr>
          <a:xfrm>
            <a:off x="1340459" y="6451961"/>
            <a:ext cx="9524311" cy="0"/>
          </a:xfrm>
          <a:prstGeom prst="line">
            <a:avLst/>
          </a:prstGeom>
          <a:ln>
            <a:solidFill>
              <a:srgbClr val="2275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ángulo 69"/>
          <p:cNvSpPr/>
          <p:nvPr/>
        </p:nvSpPr>
        <p:spPr>
          <a:xfrm>
            <a:off x="4451227" y="6469388"/>
            <a:ext cx="286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4BA283"/>
                </a:solidFill>
              </a:rPr>
              <a:t>www.biomedicaenlinea.com</a:t>
            </a:r>
          </a:p>
        </p:txBody>
      </p:sp>
      <p:sp>
        <p:nvSpPr>
          <p:cNvPr id="14" name="TextBox 32"/>
          <p:cNvSpPr txBox="1"/>
          <p:nvPr/>
        </p:nvSpPr>
        <p:spPr>
          <a:xfrm>
            <a:off x="241117" y="114141"/>
            <a:ext cx="2080898" cy="61555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cy-GB" sz="40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Servicios</a:t>
            </a:r>
            <a:endParaRPr lang="en-US" sz="40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2DAF9CB-4679-49F6-8273-4C57E2F45785}"/>
              </a:ext>
            </a:extLst>
          </p:cNvPr>
          <p:cNvSpPr txBox="1"/>
          <p:nvPr/>
        </p:nvSpPr>
        <p:spPr>
          <a:xfrm>
            <a:off x="3319749" y="5334839"/>
            <a:ext cx="369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Proyectos de integración para licitaciones públicas y privadas</a:t>
            </a:r>
          </a:p>
        </p:txBody>
      </p:sp>
    </p:spTree>
    <p:extLst>
      <p:ext uri="{BB962C8B-B14F-4D97-AF65-F5344CB8AC3E}">
        <p14:creationId xmlns:p14="http://schemas.microsoft.com/office/powerpoint/2010/main" val="295042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 6" descr="Descripción: C:\Users\Alfredo\Desktop\BIOMEDICAENLINEA-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067" y="3530289"/>
            <a:ext cx="1071917" cy="2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0" name="Conector recto 119"/>
          <p:cNvCxnSpPr/>
          <p:nvPr/>
        </p:nvCxnSpPr>
        <p:spPr>
          <a:xfrm>
            <a:off x="1340459" y="6451961"/>
            <a:ext cx="9524311" cy="0"/>
          </a:xfrm>
          <a:prstGeom prst="line">
            <a:avLst/>
          </a:prstGeom>
          <a:ln>
            <a:solidFill>
              <a:srgbClr val="2275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ectángulo 120"/>
          <p:cNvSpPr/>
          <p:nvPr/>
        </p:nvSpPr>
        <p:spPr>
          <a:xfrm>
            <a:off x="4609969" y="6469388"/>
            <a:ext cx="286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4BA283"/>
                </a:solidFill>
              </a:rPr>
              <a:t>www.biomedicaenlinea.com</a:t>
            </a:r>
          </a:p>
        </p:txBody>
      </p:sp>
      <p:sp>
        <p:nvSpPr>
          <p:cNvPr id="122" name="Rectángulo 121"/>
          <p:cNvSpPr/>
          <p:nvPr/>
        </p:nvSpPr>
        <p:spPr>
          <a:xfrm>
            <a:off x="5368392" y="842021"/>
            <a:ext cx="1460339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/>
              <a:t>1. Elaboración de listado total de Equipo electromédico</a:t>
            </a:r>
            <a:endParaRPr lang="es-MX" sz="1100" dirty="0"/>
          </a:p>
        </p:txBody>
      </p:sp>
      <p:sp>
        <p:nvSpPr>
          <p:cNvPr id="129" name="Rectángulo 128"/>
          <p:cNvSpPr/>
          <p:nvPr/>
        </p:nvSpPr>
        <p:spPr>
          <a:xfrm>
            <a:off x="7224542" y="1365437"/>
            <a:ext cx="20655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dirty="0"/>
              <a:t>2. Revisión de características con el cuerpo Médico</a:t>
            </a:r>
            <a:endParaRPr lang="es-ES" sz="1100" dirty="0"/>
          </a:p>
        </p:txBody>
      </p:sp>
      <p:sp>
        <p:nvSpPr>
          <p:cNvPr id="130" name="Rectángulo 129"/>
          <p:cNvSpPr/>
          <p:nvPr/>
        </p:nvSpPr>
        <p:spPr>
          <a:xfrm>
            <a:off x="8054949" y="2370481"/>
            <a:ext cx="22096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dirty="0"/>
              <a:t>3. Definición de tecnología en base a las necesidades</a:t>
            </a:r>
            <a:endParaRPr lang="es-ES" sz="1100" dirty="0"/>
          </a:p>
        </p:txBody>
      </p:sp>
      <p:sp>
        <p:nvSpPr>
          <p:cNvPr id="131" name="Rectángulo 130"/>
          <p:cNvSpPr/>
          <p:nvPr/>
        </p:nvSpPr>
        <p:spPr>
          <a:xfrm>
            <a:off x="8353792" y="3351360"/>
            <a:ext cx="2583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dirty="0"/>
              <a:t>4. Elaboración de bases para licitación y actividades correspondientes</a:t>
            </a:r>
            <a:endParaRPr lang="es-ES" sz="1100" dirty="0"/>
          </a:p>
        </p:txBody>
      </p:sp>
      <p:sp>
        <p:nvSpPr>
          <p:cNvPr id="132" name="Rectángulo 131"/>
          <p:cNvSpPr/>
          <p:nvPr/>
        </p:nvSpPr>
        <p:spPr>
          <a:xfrm>
            <a:off x="8135067" y="4388558"/>
            <a:ext cx="3183907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/>
              <a:t>5.Análisis de características de los equipos médicos en conjunto con el equipo de obra (Guias Mecanicas).</a:t>
            </a:r>
            <a:endParaRPr lang="es-MX" sz="1100" dirty="0"/>
          </a:p>
        </p:txBody>
      </p:sp>
      <p:sp>
        <p:nvSpPr>
          <p:cNvPr id="133" name="Rectángulo 132"/>
          <p:cNvSpPr/>
          <p:nvPr/>
        </p:nvSpPr>
        <p:spPr>
          <a:xfrm>
            <a:off x="7128242" y="5424749"/>
            <a:ext cx="34480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dirty="0"/>
              <a:t>6. Análisis de Cuadros Comparativos, Negociación y Decisión de Adquisición</a:t>
            </a:r>
            <a:endParaRPr lang="es-ES" sz="1100" dirty="0"/>
          </a:p>
        </p:txBody>
      </p:sp>
      <p:sp>
        <p:nvSpPr>
          <p:cNvPr id="134" name="Rectángulo 133"/>
          <p:cNvSpPr/>
          <p:nvPr/>
        </p:nvSpPr>
        <p:spPr>
          <a:xfrm>
            <a:off x="4705855" y="5855636"/>
            <a:ext cx="1968806" cy="55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/>
              <a:t>7.Calendario de llegada e Instalación de los Equipos Medicos.</a:t>
            </a:r>
          </a:p>
        </p:txBody>
      </p:sp>
      <p:sp>
        <p:nvSpPr>
          <p:cNvPr id="135" name="Rectángulo 134"/>
          <p:cNvSpPr/>
          <p:nvPr/>
        </p:nvSpPr>
        <p:spPr>
          <a:xfrm>
            <a:off x="2423305" y="4998083"/>
            <a:ext cx="21195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100" dirty="0"/>
              <a:t>8. </a:t>
            </a:r>
            <a:r>
              <a:rPr lang="es-MX" sz="1100" b="1" dirty="0"/>
              <a:t>Recepción de equipos médicos</a:t>
            </a:r>
            <a:endParaRPr lang="es-ES" sz="1100" dirty="0"/>
          </a:p>
        </p:txBody>
      </p:sp>
      <p:sp>
        <p:nvSpPr>
          <p:cNvPr id="136" name="Rectángulo 135"/>
          <p:cNvSpPr/>
          <p:nvPr/>
        </p:nvSpPr>
        <p:spPr>
          <a:xfrm>
            <a:off x="1446002" y="4080032"/>
            <a:ext cx="24088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dirty="0"/>
              <a:t>9.Supervisión de Instalación inicial y  puesta en marcha</a:t>
            </a:r>
            <a:endParaRPr lang="es-ES" sz="1100" dirty="0"/>
          </a:p>
        </p:txBody>
      </p:sp>
      <p:sp>
        <p:nvSpPr>
          <p:cNvPr id="137" name="Rectángulo 136"/>
          <p:cNvSpPr/>
          <p:nvPr/>
        </p:nvSpPr>
        <p:spPr>
          <a:xfrm>
            <a:off x="1446002" y="2834207"/>
            <a:ext cx="24088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dirty="0"/>
              <a:t>10.Programas de capacitación inicial</a:t>
            </a:r>
            <a:endParaRPr lang="es-ES" sz="1100" dirty="0"/>
          </a:p>
        </p:txBody>
      </p:sp>
      <p:sp>
        <p:nvSpPr>
          <p:cNvPr id="138" name="Rectángulo 137"/>
          <p:cNvSpPr/>
          <p:nvPr/>
        </p:nvSpPr>
        <p:spPr>
          <a:xfrm>
            <a:off x="1743866" y="1812900"/>
            <a:ext cx="28693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dirty="0"/>
              <a:t>11.Inicio de Subrogación del departamento de Biomédica</a:t>
            </a:r>
            <a:endParaRPr lang="es-ES" sz="1100" dirty="0"/>
          </a:p>
        </p:txBody>
      </p:sp>
      <p:sp>
        <p:nvSpPr>
          <p:cNvPr id="142" name="TextBox 4"/>
          <p:cNvSpPr txBox="1">
            <a:spLocks noChangeArrowheads="1"/>
          </p:cNvSpPr>
          <p:nvPr/>
        </p:nvSpPr>
        <p:spPr bwMode="auto">
          <a:xfrm>
            <a:off x="2143303" y="312477"/>
            <a:ext cx="8010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Gotham Bold" charset="0"/>
              </a:rPr>
              <a:t>Consultoría en adquisición de equipamiento médico </a:t>
            </a:r>
          </a:p>
        </p:txBody>
      </p:sp>
      <p:pic>
        <p:nvPicPr>
          <p:cNvPr id="148" name="Imagen 147" descr="engineer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2710189"/>
            <a:ext cx="562525" cy="562525"/>
          </a:xfrm>
          <a:prstGeom prst="rect">
            <a:avLst/>
          </a:prstGeom>
        </p:spPr>
      </p:pic>
      <p:pic>
        <p:nvPicPr>
          <p:cNvPr id="151" name="Imagen 150" descr="laptop (3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39" y="3958111"/>
            <a:ext cx="321182" cy="3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8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Conector recto 81"/>
          <p:cNvCxnSpPr/>
          <p:nvPr/>
        </p:nvCxnSpPr>
        <p:spPr>
          <a:xfrm>
            <a:off x="1340459" y="6561721"/>
            <a:ext cx="9524311" cy="0"/>
          </a:xfrm>
          <a:prstGeom prst="line">
            <a:avLst/>
          </a:prstGeom>
          <a:ln>
            <a:solidFill>
              <a:srgbClr val="2275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ángulo 82"/>
          <p:cNvSpPr/>
          <p:nvPr/>
        </p:nvSpPr>
        <p:spPr>
          <a:xfrm>
            <a:off x="4609969" y="6469388"/>
            <a:ext cx="286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4BA283"/>
                </a:solidFill>
              </a:rPr>
              <a:t>www.biomedicaenlinea.com</a:t>
            </a:r>
          </a:p>
        </p:txBody>
      </p:sp>
      <p:sp>
        <p:nvSpPr>
          <p:cNvPr id="84" name="TextBox 6"/>
          <p:cNvSpPr txBox="1"/>
          <p:nvPr/>
        </p:nvSpPr>
        <p:spPr>
          <a:xfrm>
            <a:off x="8390321" y="3161769"/>
            <a:ext cx="534112" cy="49310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ea typeface="+mn-ea"/>
                <a:cs typeface="+mn-cs"/>
              </a:rPr>
              <a:t>02</a:t>
            </a:r>
          </a:p>
        </p:txBody>
      </p:sp>
      <p:sp>
        <p:nvSpPr>
          <p:cNvPr id="85" name="TextBox 7"/>
          <p:cNvSpPr txBox="1"/>
          <p:nvPr/>
        </p:nvSpPr>
        <p:spPr>
          <a:xfrm>
            <a:off x="8406000" y="2034616"/>
            <a:ext cx="534112" cy="49310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906E"/>
                </a:solidFill>
                <a:effectLst/>
                <a:uLnTx/>
                <a:uFillTx/>
                <a:ea typeface="+mn-ea"/>
                <a:cs typeface="+mn-cs"/>
              </a:rPr>
              <a:t>01</a:t>
            </a:r>
          </a:p>
        </p:txBody>
      </p:sp>
      <p:sp>
        <p:nvSpPr>
          <p:cNvPr id="88" name="TextBox 45"/>
          <p:cNvSpPr txBox="1"/>
          <p:nvPr/>
        </p:nvSpPr>
        <p:spPr>
          <a:xfrm>
            <a:off x="8342935" y="4257268"/>
            <a:ext cx="534112" cy="49310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9DBAA"/>
                </a:solidFill>
                <a:effectLst/>
                <a:uLnTx/>
                <a:uFillTx/>
                <a:ea typeface="+mn-ea"/>
                <a:cs typeface="+mn-cs"/>
              </a:rPr>
              <a:t>03</a:t>
            </a:r>
          </a:p>
        </p:txBody>
      </p:sp>
      <p:sp>
        <p:nvSpPr>
          <p:cNvPr id="99" name="TextBox 6"/>
          <p:cNvSpPr txBox="1"/>
          <p:nvPr/>
        </p:nvSpPr>
        <p:spPr>
          <a:xfrm>
            <a:off x="335989" y="2994763"/>
            <a:ext cx="534112" cy="49310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ea typeface="+mn-ea"/>
                <a:cs typeface="+mn-cs"/>
              </a:rPr>
              <a:t>05</a:t>
            </a:r>
          </a:p>
        </p:txBody>
      </p:sp>
      <p:sp>
        <p:nvSpPr>
          <p:cNvPr id="100" name="TextBox 7"/>
          <p:cNvSpPr txBox="1"/>
          <p:nvPr/>
        </p:nvSpPr>
        <p:spPr>
          <a:xfrm>
            <a:off x="399218" y="1792096"/>
            <a:ext cx="534112" cy="49310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2906E"/>
                </a:solidFill>
                <a:effectLst/>
                <a:uLnTx/>
                <a:uFillTx/>
                <a:ea typeface="+mn-ea"/>
                <a:cs typeface="+mn-cs"/>
              </a:rPr>
              <a:t>04</a:t>
            </a:r>
          </a:p>
        </p:txBody>
      </p:sp>
      <p:sp>
        <p:nvSpPr>
          <p:cNvPr id="101" name="TextBox 45"/>
          <p:cNvSpPr txBox="1"/>
          <p:nvPr/>
        </p:nvSpPr>
        <p:spPr>
          <a:xfrm>
            <a:off x="367335" y="4178868"/>
            <a:ext cx="534112" cy="49310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9DBAA"/>
                </a:solidFill>
                <a:effectLst/>
                <a:uLnTx/>
                <a:uFillTx/>
                <a:ea typeface="+mn-ea"/>
                <a:cs typeface="+mn-cs"/>
              </a:rPr>
              <a:t>06</a:t>
            </a:r>
          </a:p>
        </p:txBody>
      </p:sp>
      <p:sp>
        <p:nvSpPr>
          <p:cNvPr id="103" name="Rectángulo 102"/>
          <p:cNvSpPr/>
          <p:nvPr/>
        </p:nvSpPr>
        <p:spPr>
          <a:xfrm>
            <a:off x="8877047" y="1973794"/>
            <a:ext cx="277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200" dirty="0"/>
              <a:t>TERRENO</a:t>
            </a:r>
          </a:p>
          <a:p>
            <a:pPr lvl="0" algn="ctr"/>
            <a:r>
              <a:rPr lang="es-MX" sz="1200" dirty="0"/>
              <a:t> PROYECTO MÉDICO (DEFINIR ÁREAS MÉDICAS)</a:t>
            </a:r>
          </a:p>
        </p:txBody>
      </p:sp>
      <p:sp>
        <p:nvSpPr>
          <p:cNvPr id="105" name="Rectángulo 104"/>
          <p:cNvSpPr/>
          <p:nvPr/>
        </p:nvSpPr>
        <p:spPr>
          <a:xfrm>
            <a:off x="8764115" y="3113595"/>
            <a:ext cx="3324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200" dirty="0"/>
              <a:t>PROYECTO ARQUITECTONICO</a:t>
            </a:r>
          </a:p>
          <a:p>
            <a:pPr lvl="0" algn="ctr"/>
            <a:r>
              <a:rPr lang="es-MX" sz="1200" dirty="0"/>
              <a:t>ÁNÁLISIS FINANCIERO Y DE INVERSIÓN.</a:t>
            </a:r>
          </a:p>
          <a:p>
            <a:pPr lvl="0" algn="ctr"/>
            <a:r>
              <a:rPr lang="es-MX" sz="1200" dirty="0"/>
              <a:t>PERMISO SANITARIO DE CONSTRU-</a:t>
            </a:r>
          </a:p>
          <a:p>
            <a:pPr lvl="0" algn="ctr"/>
            <a:r>
              <a:rPr lang="es-MX" sz="1200" dirty="0"/>
              <a:t>CCIÓN.</a:t>
            </a:r>
          </a:p>
        </p:txBody>
      </p:sp>
      <p:sp>
        <p:nvSpPr>
          <p:cNvPr id="106" name="Rectángulo 105"/>
          <p:cNvSpPr/>
          <p:nvPr/>
        </p:nvSpPr>
        <p:spPr>
          <a:xfrm>
            <a:off x="8516376" y="4172496"/>
            <a:ext cx="3571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200" dirty="0"/>
              <a:t>PROYECTO EJECUTIVO.</a:t>
            </a:r>
          </a:p>
          <a:p>
            <a:pPr lvl="0" algn="ctr"/>
            <a:r>
              <a:rPr lang="es-MX" sz="1200" dirty="0"/>
              <a:t>PLANOS DE TODAS LAS INGENIERIAS</a:t>
            </a:r>
          </a:p>
          <a:p>
            <a:pPr lvl="0" algn="ctr"/>
            <a:r>
              <a:rPr lang="es-MX" sz="1200" dirty="0"/>
              <a:t>PRESUPUESTO BASE FINAL</a:t>
            </a:r>
          </a:p>
          <a:p>
            <a:pPr lvl="0" algn="ctr"/>
            <a:r>
              <a:rPr lang="es-MX" sz="1200" dirty="0"/>
              <a:t>ASESORÍA  SELECCIÓN DE EQUIPAMIENTO MÉDICO</a:t>
            </a:r>
            <a:endParaRPr lang="es-ES" sz="1200" dirty="0"/>
          </a:p>
        </p:txBody>
      </p:sp>
      <p:sp>
        <p:nvSpPr>
          <p:cNvPr id="107" name="Rectángulo 106"/>
          <p:cNvSpPr/>
          <p:nvPr/>
        </p:nvSpPr>
        <p:spPr>
          <a:xfrm>
            <a:off x="1140231" y="1777034"/>
            <a:ext cx="2662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200" dirty="0"/>
              <a:t>INICIO DE CONSTRUcción</a:t>
            </a:r>
          </a:p>
          <a:p>
            <a:pPr lvl="0" algn="ctr"/>
            <a:r>
              <a:rPr lang="es-MX" sz="1200" dirty="0"/>
              <a:t>CONCURSO PARA LA SELECCIÓN DE EQUIPO MÉDICO. </a:t>
            </a:r>
          </a:p>
        </p:txBody>
      </p:sp>
      <p:sp>
        <p:nvSpPr>
          <p:cNvPr id="108" name="Rectángulo 107"/>
          <p:cNvSpPr/>
          <p:nvPr/>
        </p:nvSpPr>
        <p:spPr>
          <a:xfrm>
            <a:off x="979842" y="2943983"/>
            <a:ext cx="2650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200" dirty="0"/>
              <a:t>PERMISOS SANITARIOS DE FUNCIONAMIENTOS, FARMACIA, BANCO DE SANGRE, ENTRE OTROS.</a:t>
            </a:r>
          </a:p>
          <a:p>
            <a:pPr lvl="0" algn="ctr"/>
            <a:r>
              <a:rPr lang="es-MX" sz="1200" dirty="0"/>
              <a:t> ASESORÍA PARA INICIO DE OPERACIÓN</a:t>
            </a:r>
          </a:p>
        </p:txBody>
      </p:sp>
      <p:sp>
        <p:nvSpPr>
          <p:cNvPr id="109" name="Rectángulo 108"/>
          <p:cNvSpPr/>
          <p:nvPr/>
        </p:nvSpPr>
        <p:spPr>
          <a:xfrm>
            <a:off x="705092" y="4125694"/>
            <a:ext cx="3082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200" dirty="0"/>
              <a:t>ASESORÍA EN SISTEMA ADMINISTRATIVO-CONTABLE</a:t>
            </a:r>
          </a:p>
          <a:p>
            <a:pPr lvl="0" algn="ctr"/>
            <a:r>
              <a:rPr lang="es-MX" sz="1200" dirty="0"/>
              <a:t>COMPRA DE EQUIPOS MEDICOS.</a:t>
            </a:r>
          </a:p>
          <a:p>
            <a:pPr lvl="0" algn="ctr"/>
            <a:r>
              <a:rPr lang="es-MX" sz="1200" dirty="0"/>
              <a:t>PUESTA EN MARCHA.</a:t>
            </a:r>
          </a:p>
        </p:txBody>
      </p:sp>
      <p:sp>
        <p:nvSpPr>
          <p:cNvPr id="113" name="TextBox 4"/>
          <p:cNvSpPr txBox="1">
            <a:spLocks noChangeArrowheads="1"/>
          </p:cNvSpPr>
          <p:nvPr/>
        </p:nvSpPr>
        <p:spPr bwMode="auto">
          <a:xfrm>
            <a:off x="75376" y="256037"/>
            <a:ext cx="6101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Gotham Bold" charset="0"/>
              </a:rPr>
              <a:t>Proyectos “llave en mano”</a:t>
            </a:r>
          </a:p>
        </p:txBody>
      </p:sp>
    </p:spTree>
    <p:extLst>
      <p:ext uri="{BB962C8B-B14F-4D97-AF65-F5344CB8AC3E}">
        <p14:creationId xmlns:p14="http://schemas.microsoft.com/office/powerpoint/2010/main" val="390828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1"/>
          <p:cNvSpPr/>
          <p:nvPr/>
        </p:nvSpPr>
        <p:spPr>
          <a:xfrm>
            <a:off x="4693875" y="5404221"/>
            <a:ext cx="4078110" cy="588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763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SzPct val="120000"/>
              <a:defRPr/>
            </a:pPr>
            <a:r>
              <a:rPr lang="es-MX" dirty="0">
                <a:solidFill>
                  <a:schemeClr val="tx1"/>
                </a:solidFill>
                <a:latin typeface="Gotham Light" pitchFamily="50" charset="0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Disminuir la inversión en servicios preventivos / correctivos , aumentar la vida útil y productividad de los equipos médicos</a:t>
            </a:r>
          </a:p>
        </p:txBody>
      </p:sp>
      <p:sp>
        <p:nvSpPr>
          <p:cNvPr id="64" name="Rectangle 16"/>
          <p:cNvSpPr/>
          <p:nvPr/>
        </p:nvSpPr>
        <p:spPr>
          <a:xfrm>
            <a:off x="5399160" y="4216703"/>
            <a:ext cx="5444008" cy="587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763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SzPct val="120000"/>
              <a:defRPr/>
            </a:pPr>
            <a:r>
              <a:rPr lang="es-MX" dirty="0">
                <a:solidFill>
                  <a:schemeClr val="tx1"/>
                </a:solidFill>
                <a:latin typeface="Gotham Bold" pitchFamily="50" charset="0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Brindar soluciones innovadoras mediante trabajo colaborativo</a:t>
            </a:r>
          </a:p>
        </p:txBody>
      </p:sp>
      <p:sp>
        <p:nvSpPr>
          <p:cNvPr id="77" name="Rectangle 14"/>
          <p:cNvSpPr/>
          <p:nvPr/>
        </p:nvSpPr>
        <p:spPr>
          <a:xfrm>
            <a:off x="6768040" y="3287339"/>
            <a:ext cx="4441141" cy="587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763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SzPct val="120000"/>
              <a:defRPr/>
            </a:pPr>
            <a:r>
              <a:rPr lang="es-MX" dirty="0">
                <a:solidFill>
                  <a:schemeClr val="tx1"/>
                </a:solidFill>
                <a:latin typeface="Gotham Light" pitchFamily="50" charset="0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Lograr/continuar proceso de certificación.</a:t>
            </a:r>
            <a:endParaRPr lang="es-MX" dirty="0">
              <a:solidFill>
                <a:schemeClr val="tx1"/>
              </a:solidFill>
              <a:latin typeface="Gotham Bold" pitchFamily="50" charset="0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78" name="Rectangle 14"/>
          <p:cNvSpPr/>
          <p:nvPr/>
        </p:nvSpPr>
        <p:spPr>
          <a:xfrm>
            <a:off x="8257007" y="2081094"/>
            <a:ext cx="3738429" cy="587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763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buSzPct val="120000"/>
              <a:defRPr/>
            </a:pPr>
            <a:r>
              <a:rPr lang="es-MX" dirty="0">
                <a:solidFill>
                  <a:schemeClr val="tx1"/>
                </a:solidFill>
                <a:latin typeface="Gotham Light" pitchFamily="50" charset="0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Asegurar el bienestar del paciente y profesionales de la salud.</a:t>
            </a:r>
            <a:endParaRPr lang="es-MX" dirty="0">
              <a:solidFill>
                <a:schemeClr val="tx1"/>
              </a:solidFill>
              <a:latin typeface="Gotham Bold" pitchFamily="50" charset="0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79" name="TextBox 32"/>
          <p:cNvSpPr txBox="1"/>
          <p:nvPr/>
        </p:nvSpPr>
        <p:spPr>
          <a:xfrm>
            <a:off x="206040" y="236766"/>
            <a:ext cx="4847033" cy="61555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cy-GB" sz="40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Objetivos Principales</a:t>
            </a:r>
            <a:endParaRPr lang="en-US" sz="40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2" name="Imagen 91" descr="logo b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148" y="354879"/>
            <a:ext cx="1594288" cy="397480"/>
          </a:xfrm>
          <a:prstGeom prst="rect">
            <a:avLst/>
          </a:prstGeom>
        </p:spPr>
      </p:pic>
      <p:cxnSp>
        <p:nvCxnSpPr>
          <p:cNvPr id="93" name="Conector recto 92"/>
          <p:cNvCxnSpPr/>
          <p:nvPr/>
        </p:nvCxnSpPr>
        <p:spPr>
          <a:xfrm>
            <a:off x="1340459" y="6451961"/>
            <a:ext cx="952431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ángulo 93"/>
          <p:cNvSpPr/>
          <p:nvPr/>
        </p:nvSpPr>
        <p:spPr>
          <a:xfrm>
            <a:off x="4451227" y="6469388"/>
            <a:ext cx="286640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MX" dirty="0"/>
              <a:t>www.biomedicaenlinea.com</a:t>
            </a:r>
          </a:p>
        </p:txBody>
      </p:sp>
    </p:spTree>
    <p:extLst>
      <p:ext uri="{BB962C8B-B14F-4D97-AF65-F5344CB8AC3E}">
        <p14:creationId xmlns:p14="http://schemas.microsoft.com/office/powerpoint/2010/main" val="92870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61"/>
          <p:cNvSpPr txBox="1"/>
          <p:nvPr/>
        </p:nvSpPr>
        <p:spPr>
          <a:xfrm>
            <a:off x="200327" y="458924"/>
            <a:ext cx="5695470" cy="49244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cy-GB" sz="3200" dirty="0">
                <a:solidFill>
                  <a:srgbClr val="4BA283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Cobertura Nacional/sucursales</a:t>
            </a:r>
            <a:endParaRPr lang="en-US" sz="3200" dirty="0">
              <a:solidFill>
                <a:srgbClr val="4BA283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3" name="Conector recto 62"/>
          <p:cNvCxnSpPr/>
          <p:nvPr/>
        </p:nvCxnSpPr>
        <p:spPr>
          <a:xfrm>
            <a:off x="1340459" y="6284841"/>
            <a:ext cx="9524311" cy="0"/>
          </a:xfrm>
          <a:prstGeom prst="line">
            <a:avLst/>
          </a:prstGeom>
          <a:ln>
            <a:solidFill>
              <a:srgbClr val="2275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ángulo 63"/>
          <p:cNvSpPr/>
          <p:nvPr/>
        </p:nvSpPr>
        <p:spPr>
          <a:xfrm>
            <a:off x="4451227" y="6235420"/>
            <a:ext cx="286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4BA283"/>
                </a:solidFill>
              </a:rPr>
              <a:t>www.biomedicaenlinea.com</a:t>
            </a:r>
          </a:p>
        </p:txBody>
      </p:sp>
      <p:grpSp>
        <p:nvGrpSpPr>
          <p:cNvPr id="65" name="Agrupar 64"/>
          <p:cNvGrpSpPr/>
          <p:nvPr/>
        </p:nvGrpSpPr>
        <p:grpSpPr>
          <a:xfrm>
            <a:off x="10153896" y="4176177"/>
            <a:ext cx="892802" cy="887232"/>
            <a:chOff x="5213506" y="4430331"/>
            <a:chExt cx="1052727" cy="1046159"/>
          </a:xfrm>
        </p:grpSpPr>
        <p:pic>
          <p:nvPicPr>
            <p:cNvPr id="66" name="Imagen 65" descr="hostpital-building.png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945" y="4550301"/>
              <a:ext cx="721363" cy="721363"/>
            </a:xfrm>
            <a:prstGeom prst="rect">
              <a:avLst/>
            </a:prstGeom>
          </p:spPr>
        </p:pic>
        <p:sp>
          <p:nvSpPr>
            <p:cNvPr id="67" name="Elipse 66"/>
            <p:cNvSpPr/>
            <p:nvPr/>
          </p:nvSpPr>
          <p:spPr>
            <a:xfrm>
              <a:off x="5213506" y="4430331"/>
              <a:ext cx="1052727" cy="1046159"/>
            </a:xfrm>
            <a:prstGeom prst="ellipse">
              <a:avLst/>
            </a:prstGeom>
            <a:noFill/>
            <a:ln w="28575" cmpd="sng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8317471" y="4176177"/>
            <a:ext cx="850476" cy="845170"/>
            <a:chOff x="6817049" y="4481003"/>
            <a:chExt cx="1052727" cy="1046159"/>
          </a:xfrm>
        </p:grpSpPr>
        <p:pic>
          <p:nvPicPr>
            <p:cNvPr id="69" name="Imagen 68" descr="people.png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0629" y="4677550"/>
              <a:ext cx="610940" cy="610940"/>
            </a:xfrm>
            <a:prstGeom prst="rect">
              <a:avLst/>
            </a:prstGeom>
          </p:spPr>
        </p:pic>
        <p:sp>
          <p:nvSpPr>
            <p:cNvPr id="70" name="Elipse 69"/>
            <p:cNvSpPr/>
            <p:nvPr/>
          </p:nvSpPr>
          <p:spPr>
            <a:xfrm>
              <a:off x="6817049" y="4481003"/>
              <a:ext cx="1052727" cy="1046159"/>
            </a:xfrm>
            <a:prstGeom prst="ellipse">
              <a:avLst/>
            </a:prstGeom>
            <a:noFill/>
            <a:ln w="28575" cmpd="sng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1" name="Rectángulo 70"/>
          <p:cNvSpPr/>
          <p:nvPr/>
        </p:nvSpPr>
        <p:spPr>
          <a:xfrm>
            <a:off x="7634957" y="5139892"/>
            <a:ext cx="1952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Más de 80 Clientes activos </a:t>
            </a:r>
          </a:p>
        </p:txBody>
      </p:sp>
      <p:sp>
        <p:nvSpPr>
          <p:cNvPr id="72" name="Rectángulo 71"/>
          <p:cNvSpPr/>
          <p:nvPr/>
        </p:nvSpPr>
        <p:spPr>
          <a:xfrm>
            <a:off x="9576239" y="5139892"/>
            <a:ext cx="21149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Oficinas físicas en </a:t>
            </a:r>
            <a:br>
              <a:rPr lang="es-ES" dirty="0"/>
            </a:br>
            <a:r>
              <a:rPr lang="es-ES" dirty="0"/>
              <a:t>Jalisco</a:t>
            </a:r>
          </a:p>
          <a:p>
            <a:pPr algn="ctr"/>
            <a:r>
              <a:rPr lang="es-ES" dirty="0"/>
              <a:t>Sonora</a:t>
            </a:r>
          </a:p>
          <a:p>
            <a:pPr algn="ctr"/>
            <a:r>
              <a:rPr lang="es-ES" dirty="0"/>
              <a:t>Sinaloa</a:t>
            </a:r>
          </a:p>
          <a:p>
            <a:pPr algn="ctr"/>
            <a:r>
              <a:rPr lang="es-ES" dirty="0"/>
              <a:t>Baja California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1340459" y="519334"/>
            <a:ext cx="9398537" cy="5178760"/>
            <a:chOff x="374621" y="791336"/>
            <a:chExt cx="8532374" cy="4855300"/>
          </a:xfrm>
        </p:grpSpPr>
        <p:sp>
          <p:nvSpPr>
            <p:cNvPr id="97" name="Trapecio 96"/>
            <p:cNvSpPr/>
            <p:nvPr/>
          </p:nvSpPr>
          <p:spPr>
            <a:xfrm rot="14900676">
              <a:off x="3534224" y="677384"/>
              <a:ext cx="2814131" cy="4611213"/>
            </a:xfrm>
            <a:prstGeom prst="trapezoid">
              <a:avLst/>
            </a:prstGeom>
            <a:solidFill>
              <a:srgbClr val="5AC4A3">
                <a:alpha val="5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" name="Rectángulo 94"/>
            <p:cNvSpPr/>
            <p:nvPr/>
          </p:nvSpPr>
          <p:spPr>
            <a:xfrm>
              <a:off x="6322658" y="791336"/>
              <a:ext cx="2584337" cy="2686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21" y="2047793"/>
              <a:ext cx="5231188" cy="3598843"/>
            </a:xfrm>
            <a:prstGeom prst="rect">
              <a:avLst/>
            </a:prstGeom>
          </p:spPr>
        </p:pic>
        <p:sp>
          <p:nvSpPr>
            <p:cNvPr id="98" name="Rectángulo 97"/>
            <p:cNvSpPr/>
            <p:nvPr/>
          </p:nvSpPr>
          <p:spPr>
            <a:xfrm>
              <a:off x="6472809" y="915925"/>
              <a:ext cx="2308269" cy="24023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6" name="Imagen 95" descr="logo bi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840" y="1931257"/>
              <a:ext cx="1925790" cy="480128"/>
            </a:xfrm>
            <a:prstGeom prst="rect">
              <a:avLst/>
            </a:prstGeom>
          </p:spPr>
        </p:pic>
      </p:grpSp>
      <p:sp>
        <p:nvSpPr>
          <p:cNvPr id="99" name="Rectángulo 98"/>
          <p:cNvSpPr/>
          <p:nvPr/>
        </p:nvSpPr>
        <p:spPr>
          <a:xfrm>
            <a:off x="0" y="0"/>
            <a:ext cx="12192000" cy="158770"/>
          </a:xfrm>
          <a:prstGeom prst="rect">
            <a:avLst/>
          </a:prstGeom>
          <a:solidFill>
            <a:srgbClr val="5AC4A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0" name="Conector recto 99"/>
          <p:cNvCxnSpPr/>
          <p:nvPr/>
        </p:nvCxnSpPr>
        <p:spPr>
          <a:xfrm>
            <a:off x="0" y="158770"/>
            <a:ext cx="12192000" cy="0"/>
          </a:xfrm>
          <a:prstGeom prst="line">
            <a:avLst/>
          </a:prstGeom>
          <a:ln w="28575" cmpd="sng">
            <a:solidFill>
              <a:srgbClr val="2275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491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102FE5E-757B-774F-AB8A-D45F5CB3B5BF}">
  <we:reference id="wa104379997" version="1.0.0.2" store="es-MX" storeType="OMEX"/>
  <we:alternateReferences>
    <we:reference id="WA104379997" version="1.0.0.2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53217</TotalTime>
  <Words>984</Words>
  <Application>Microsoft Office PowerPoint</Application>
  <PresentationFormat>Panorámica</PresentationFormat>
  <Paragraphs>132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Gotham Bold</vt:lpstr>
      <vt:lpstr>Gotham Light</vt:lpstr>
      <vt:lpstr>Segoe UI</vt:lpstr>
      <vt:lpstr>Segoe UI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Octavio Valenzuela Esquer</cp:lastModifiedBy>
  <cp:revision>502</cp:revision>
  <cp:lastPrinted>2016-09-27T17:16:16Z</cp:lastPrinted>
  <dcterms:created xsi:type="dcterms:W3CDTF">2016-09-20T16:09:01Z</dcterms:created>
  <dcterms:modified xsi:type="dcterms:W3CDTF">2020-10-28T20:53:15Z</dcterms:modified>
</cp:coreProperties>
</file>